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8" r:id="rId4"/>
    <p:sldId id="261" r:id="rId5"/>
    <p:sldId id="276" r:id="rId6"/>
    <p:sldId id="277" r:id="rId7"/>
    <p:sldId id="270" r:id="rId8"/>
    <p:sldId id="269" r:id="rId9"/>
    <p:sldId id="262" r:id="rId10"/>
    <p:sldId id="263" r:id="rId11"/>
    <p:sldId id="271" r:id="rId12"/>
    <p:sldId id="264" r:id="rId13"/>
    <p:sldId id="272" r:id="rId14"/>
    <p:sldId id="265" r:id="rId15"/>
    <p:sldId id="279" r:id="rId16"/>
    <p:sldId id="266" r:id="rId17"/>
    <p:sldId id="280" r:id="rId18"/>
    <p:sldId id="281" r:id="rId19"/>
    <p:sldId id="273" r:id="rId20"/>
    <p:sldId id="274" r:id="rId21"/>
    <p:sldId id="268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41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79450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Defense Using Your Hands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0988" y="3036756"/>
            <a:ext cx="8229600" cy="2182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</a:rPr>
              <a:t>Andrew Fink, Head Coach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Anthony </a:t>
            </a:r>
            <a:r>
              <a:rPr lang="en-US" sz="3200" dirty="0" err="1" smtClean="0">
                <a:solidFill>
                  <a:schemeClr val="bg1"/>
                </a:solidFill>
              </a:rPr>
              <a:t>DiMaio</a:t>
            </a:r>
            <a:r>
              <a:rPr lang="en-US" sz="3200" dirty="0" smtClean="0">
                <a:solidFill>
                  <a:schemeClr val="bg1"/>
                </a:solidFill>
              </a:rPr>
              <a:t>, Associate Head Coach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Chris Widelo, </a:t>
            </a:r>
            <a:r>
              <a:rPr lang="en-US" sz="3200" dirty="0" smtClean="0">
                <a:solidFill>
                  <a:schemeClr val="bg1"/>
                </a:solidFill>
              </a:rPr>
              <a:t>Special Assistant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pPr lvl="0"/>
            <a:r>
              <a:rPr lang="en-US" sz="3200" b="1" dirty="0" smtClean="0">
                <a:solidFill>
                  <a:schemeClr val="bg1"/>
                </a:solidFill>
              </a:rPr>
              <a:t>Mount Ida College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34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79828" y="1519516"/>
            <a:ext cx="8510953" cy="4557728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b="1" dirty="0" smtClean="0">
                <a:solidFill>
                  <a:schemeClr val="bg1"/>
                </a:solidFill>
              </a:rPr>
              <a:t>Hands Are Defensive Weapons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Put your expensive gloves to use!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Create space between you and your opponent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Control the ball carrier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Set up well placed check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Establish physical presence on the field </a:t>
            </a:r>
            <a:r>
              <a:rPr lang="en-US" dirty="0" err="1" smtClean="0">
                <a:solidFill>
                  <a:schemeClr val="bg1"/>
                </a:solidFill>
              </a:rPr>
              <a:t>legaly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75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24836" y="2006221"/>
            <a:ext cx="4217157" cy="1868909"/>
          </a:xfrm>
          <a:prstGeom prst="rect">
            <a:avLst/>
          </a:prstGeom>
          <a:solidFill>
            <a:schemeClr val="accent2">
              <a:alpha val="56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28134"/>
            <a:ext cx="9144000" cy="1477109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66092" y="-56271"/>
            <a:ext cx="6611816" cy="465640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002259" y="872197"/>
            <a:ext cx="1139483" cy="970670"/>
            <a:chOff x="4065563" y="872197"/>
            <a:chExt cx="1139483" cy="970670"/>
          </a:xfrm>
        </p:grpSpPr>
        <p:sp>
          <p:nvSpPr>
            <p:cNvPr id="6" name="Oval 5"/>
            <p:cNvSpPr/>
            <p:nvPr/>
          </p:nvSpPr>
          <p:spPr>
            <a:xfrm>
              <a:off x="4065563" y="872197"/>
              <a:ext cx="1139483" cy="97067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4283609" y="914401"/>
              <a:ext cx="717452" cy="618979"/>
            </a:xfrm>
            <a:prstGeom prst="triangle">
              <a:avLst/>
            </a:prstGeom>
            <a:solidFill>
              <a:schemeClr val="bg1">
                <a:lumMod val="50000"/>
                <a:lumOff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1266092" y="1533380"/>
            <a:ext cx="66118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19637" y="920469"/>
            <a:ext cx="815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GLE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35040" y="948605"/>
            <a:ext cx="815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GLE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-35173" y="1505243"/>
            <a:ext cx="2560009" cy="3629465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32109" y="2440745"/>
            <a:ext cx="677108" cy="17584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dirty="0" smtClean="0"/>
              <a:t>Alley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6741993" y="1533380"/>
            <a:ext cx="2402008" cy="3629465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799609" y="2570873"/>
            <a:ext cx="677108" cy="155447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3200" dirty="0" smtClean="0"/>
              <a:t>Alley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3273636" y="2489984"/>
            <a:ext cx="271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Hot Spot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1"/>
      <p:bldP spid="11" grpId="1"/>
      <p:bldP spid="16" grpId="0" animBg="1"/>
      <p:bldP spid="17" grpId="0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79828" y="1519516"/>
            <a:ext cx="8510953" cy="4557728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b="1" dirty="0" smtClean="0">
                <a:solidFill>
                  <a:schemeClr val="bg1"/>
                </a:solidFill>
              </a:rPr>
              <a:t>Top Hand Pop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Disrupting ball carrier’s movement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Creating space as offensive player tries to close the gap with defender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Setup dropping check on hands or slap check, cross-poke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Establish physical presence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75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1" y="0"/>
            <a:ext cx="9144000" cy="6858000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 flipV="1">
            <a:off x="2618523" y="1536373"/>
            <a:ext cx="1348582" cy="178984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266092" y="-56271"/>
            <a:ext cx="6611816" cy="465640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>
            <a:off x="4002259" y="872197"/>
            <a:ext cx="1139483" cy="970670"/>
            <a:chOff x="4065563" y="872197"/>
            <a:chExt cx="1139483" cy="970670"/>
          </a:xfrm>
        </p:grpSpPr>
        <p:sp>
          <p:nvSpPr>
            <p:cNvPr id="6" name="Oval 5"/>
            <p:cNvSpPr/>
            <p:nvPr/>
          </p:nvSpPr>
          <p:spPr>
            <a:xfrm>
              <a:off x="4065563" y="872197"/>
              <a:ext cx="1139483" cy="97067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4283609" y="914401"/>
              <a:ext cx="717452" cy="618979"/>
            </a:xfrm>
            <a:prstGeom prst="triangle">
              <a:avLst/>
            </a:prstGeom>
            <a:solidFill>
              <a:schemeClr val="bg1">
                <a:lumMod val="50000"/>
                <a:lumOff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1266092" y="1533380"/>
            <a:ext cx="66118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19637" y="920469"/>
            <a:ext cx="815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GLE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35040" y="948605"/>
            <a:ext cx="815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GLE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632109" y="2440745"/>
            <a:ext cx="677108" cy="17584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dirty="0" smtClean="0"/>
              <a:t>Alley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7799609" y="2570873"/>
            <a:ext cx="677108" cy="155447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3200" dirty="0" smtClean="0"/>
              <a:t>Alley</a:t>
            </a:r>
            <a:endParaRPr lang="en-US" sz="3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667016" y="4600135"/>
            <a:ext cx="752621" cy="707886"/>
            <a:chOff x="4002258" y="5241109"/>
            <a:chExt cx="752621" cy="707886"/>
          </a:xfrm>
        </p:grpSpPr>
        <p:sp>
          <p:nvSpPr>
            <p:cNvPr id="21" name="Oval 20"/>
            <p:cNvSpPr/>
            <p:nvPr/>
          </p:nvSpPr>
          <p:spPr>
            <a:xfrm>
              <a:off x="4002258" y="5243360"/>
              <a:ext cx="752621" cy="7033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25809" y="5241109"/>
              <a:ext cx="3648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O</a:t>
              </a:r>
              <a:endParaRPr lang="en-US" sz="4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195102" y="2924024"/>
            <a:ext cx="752621" cy="707886"/>
            <a:chOff x="4002258" y="5241109"/>
            <a:chExt cx="752621" cy="707886"/>
          </a:xfrm>
        </p:grpSpPr>
        <p:sp>
          <p:nvSpPr>
            <p:cNvPr id="37" name="Oval 36"/>
            <p:cNvSpPr/>
            <p:nvPr/>
          </p:nvSpPr>
          <p:spPr>
            <a:xfrm>
              <a:off x="4002258" y="5243360"/>
              <a:ext cx="752621" cy="7033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125809" y="5241109"/>
              <a:ext cx="3648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O</a:t>
              </a:r>
              <a:endParaRPr lang="en-US" sz="4000" dirty="0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V="1">
            <a:off x="2267813" y="1769127"/>
            <a:ext cx="2072983" cy="283100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2419637" y="3769157"/>
            <a:ext cx="752621" cy="707886"/>
            <a:chOff x="4125809" y="4125351"/>
            <a:chExt cx="752621" cy="707886"/>
          </a:xfrm>
        </p:grpSpPr>
        <p:sp>
          <p:nvSpPr>
            <p:cNvPr id="31" name="Oval 30"/>
            <p:cNvSpPr/>
            <p:nvPr/>
          </p:nvSpPr>
          <p:spPr>
            <a:xfrm>
              <a:off x="4125809" y="4127602"/>
              <a:ext cx="752621" cy="70338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49360" y="4125351"/>
              <a:ext cx="3648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D</a:t>
              </a:r>
              <a:endParaRPr lang="en-US" sz="40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930446" y="2793437"/>
            <a:ext cx="752621" cy="707886"/>
            <a:chOff x="4125809" y="4125351"/>
            <a:chExt cx="752621" cy="707886"/>
          </a:xfrm>
        </p:grpSpPr>
        <p:sp>
          <p:nvSpPr>
            <p:cNvPr id="40" name="Oval 39"/>
            <p:cNvSpPr/>
            <p:nvPr/>
          </p:nvSpPr>
          <p:spPr>
            <a:xfrm>
              <a:off x="4125809" y="4127602"/>
              <a:ext cx="752621" cy="70338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49360" y="4125351"/>
              <a:ext cx="3648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D</a:t>
              </a:r>
              <a:endParaRPr lang="en-US" sz="4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79828" y="1519516"/>
            <a:ext cx="8510953" cy="455772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r>
              <a:rPr lang="en-US" b="1" dirty="0" smtClean="0">
                <a:solidFill>
                  <a:schemeClr val="bg1"/>
                </a:solidFill>
              </a:rPr>
              <a:t>Bottom Hand Pop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Used to combat roll dodge, rocker step and swim move.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Doesn’t let offensive player get inside defender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Maintain separation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Alternative to a back-wrap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Buys time for you to regroup and get stick in position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75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79828" y="1519516"/>
            <a:ext cx="8510953" cy="4557728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b="1" dirty="0" smtClean="0">
                <a:solidFill>
                  <a:schemeClr val="bg1"/>
                </a:solidFill>
              </a:rPr>
              <a:t>Back Blow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 on 1 Defense vs. dodging player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Use bottom hand as part of physical play in combination with stick checks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Set up stick checks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Aggressive defense, put the ball on the ground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67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79828" y="1519516"/>
            <a:ext cx="8510953" cy="4557728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b="1" dirty="0" smtClean="0">
                <a:solidFill>
                  <a:schemeClr val="bg1"/>
                </a:solidFill>
              </a:rPr>
              <a:t>Forearm Pop/”V” Hold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Useful when opponent is driving topside toward defender’s “weak side” or bottom hand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Positions stick up-field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Forearm is used to engage ball carrier and walk them out into an alley or below GLE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75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79828" y="1519516"/>
            <a:ext cx="8510953" cy="4557728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b="1" dirty="0" smtClean="0">
                <a:solidFill>
                  <a:schemeClr val="bg1"/>
                </a:solidFill>
              </a:rPr>
              <a:t>Forearm Pop/”V” Hold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Counter to </a:t>
            </a:r>
            <a:r>
              <a:rPr lang="en-US" dirty="0" smtClean="0">
                <a:solidFill>
                  <a:schemeClr val="bg1"/>
                </a:solidFill>
              </a:rPr>
              <a:t>“bull dodge”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Useful </a:t>
            </a:r>
            <a:r>
              <a:rPr lang="en-US" dirty="0" smtClean="0">
                <a:solidFill>
                  <a:schemeClr val="bg1"/>
                </a:solidFill>
              </a:rPr>
              <a:t>when opponent is driving topside toward defender’s “weak side” or bottom hand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Positions stick up-field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Forearm is used to engage ball carrier and walk them out into an alley or below GLE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78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6092" y="-56271"/>
            <a:ext cx="6611816" cy="465640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002259" y="872197"/>
            <a:ext cx="1139483" cy="970670"/>
            <a:chOff x="4065563" y="872197"/>
            <a:chExt cx="1139483" cy="970670"/>
          </a:xfrm>
        </p:grpSpPr>
        <p:sp>
          <p:nvSpPr>
            <p:cNvPr id="6" name="Oval 5"/>
            <p:cNvSpPr/>
            <p:nvPr/>
          </p:nvSpPr>
          <p:spPr>
            <a:xfrm>
              <a:off x="4065563" y="872197"/>
              <a:ext cx="1139483" cy="97067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4283609" y="914401"/>
              <a:ext cx="717452" cy="618979"/>
            </a:xfrm>
            <a:prstGeom prst="triangle">
              <a:avLst/>
            </a:prstGeom>
            <a:solidFill>
              <a:schemeClr val="bg1">
                <a:lumMod val="50000"/>
                <a:lumOff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1266092" y="1533380"/>
            <a:ext cx="66118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19637" y="920469"/>
            <a:ext cx="815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GLE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35040" y="948605"/>
            <a:ext cx="815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GLE</a:t>
            </a:r>
            <a:endParaRPr lang="en-US" sz="3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524836" y="2006221"/>
            <a:ext cx="4217157" cy="1868909"/>
            <a:chOff x="2827601" y="2006221"/>
            <a:chExt cx="3228542" cy="1868909"/>
          </a:xfrm>
        </p:grpSpPr>
        <p:sp>
          <p:nvSpPr>
            <p:cNvPr id="12" name="Rectangle 11"/>
            <p:cNvSpPr/>
            <p:nvPr/>
          </p:nvSpPr>
          <p:spPr>
            <a:xfrm>
              <a:off x="2827601" y="2006221"/>
              <a:ext cx="3228542" cy="1868909"/>
            </a:xfrm>
            <a:prstGeom prst="rect">
              <a:avLst/>
            </a:prstGeom>
            <a:solidFill>
              <a:schemeClr val="accent2">
                <a:alpha val="56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50800" dir="540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00862" y="2489984"/>
              <a:ext cx="20820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Hot Spot</a:t>
              </a:r>
              <a:endParaRPr lang="en-US" sz="32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2109" y="2440745"/>
            <a:ext cx="677108" cy="17584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dirty="0" smtClean="0"/>
              <a:t>Alley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7799609" y="2570873"/>
            <a:ext cx="677108" cy="155447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3200" dirty="0" smtClean="0"/>
              <a:t>Alley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3145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5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6092" y="-56271"/>
            <a:ext cx="6611816" cy="465640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>
            <a:off x="4002259" y="872197"/>
            <a:ext cx="1139483" cy="970670"/>
            <a:chOff x="4065563" y="872197"/>
            <a:chExt cx="1139483" cy="970670"/>
          </a:xfrm>
        </p:grpSpPr>
        <p:sp>
          <p:nvSpPr>
            <p:cNvPr id="6" name="Oval 5"/>
            <p:cNvSpPr/>
            <p:nvPr/>
          </p:nvSpPr>
          <p:spPr>
            <a:xfrm>
              <a:off x="4065563" y="872197"/>
              <a:ext cx="1139483" cy="97067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4283609" y="914401"/>
              <a:ext cx="717452" cy="618979"/>
            </a:xfrm>
            <a:prstGeom prst="triangle">
              <a:avLst/>
            </a:prstGeom>
            <a:solidFill>
              <a:schemeClr val="bg1">
                <a:lumMod val="50000"/>
                <a:lumOff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1266092" y="1533380"/>
            <a:ext cx="66118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19637" y="920469"/>
            <a:ext cx="815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GLE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35040" y="948605"/>
            <a:ext cx="815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GLE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632109" y="2440745"/>
            <a:ext cx="677108" cy="17584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dirty="0" smtClean="0"/>
              <a:t>Alley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7799609" y="2570873"/>
            <a:ext cx="677108" cy="155447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3200" dirty="0" smtClean="0"/>
              <a:t>Alley</a:t>
            </a:r>
            <a:endParaRPr lang="en-US" sz="3200" dirty="0"/>
          </a:p>
        </p:txBody>
      </p:sp>
      <p:grpSp>
        <p:nvGrpSpPr>
          <p:cNvPr id="3" name="Group 23"/>
          <p:cNvGrpSpPr/>
          <p:nvPr/>
        </p:nvGrpSpPr>
        <p:grpSpPr>
          <a:xfrm>
            <a:off x="4937757" y="0"/>
            <a:ext cx="752621" cy="707886"/>
            <a:chOff x="4002258" y="5241109"/>
            <a:chExt cx="752621" cy="707886"/>
          </a:xfrm>
        </p:grpSpPr>
        <p:sp>
          <p:nvSpPr>
            <p:cNvPr id="21" name="Oval 20"/>
            <p:cNvSpPr/>
            <p:nvPr/>
          </p:nvSpPr>
          <p:spPr>
            <a:xfrm>
              <a:off x="4002258" y="5243360"/>
              <a:ext cx="752621" cy="7033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25809" y="5241109"/>
              <a:ext cx="3648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O</a:t>
              </a:r>
              <a:endParaRPr lang="en-US" sz="4000" dirty="0"/>
            </a:p>
          </p:txBody>
        </p:sp>
      </p:grpSp>
      <p:grpSp>
        <p:nvGrpSpPr>
          <p:cNvPr id="8" name="Group 32"/>
          <p:cNvGrpSpPr/>
          <p:nvPr/>
        </p:nvGrpSpPr>
        <p:grpSpPr>
          <a:xfrm>
            <a:off x="5092965" y="869946"/>
            <a:ext cx="752621" cy="707886"/>
            <a:chOff x="4125809" y="4125351"/>
            <a:chExt cx="752621" cy="707886"/>
          </a:xfrm>
        </p:grpSpPr>
        <p:sp>
          <p:nvSpPr>
            <p:cNvPr id="31" name="Oval 30"/>
            <p:cNvSpPr/>
            <p:nvPr/>
          </p:nvSpPr>
          <p:spPr>
            <a:xfrm>
              <a:off x="4125809" y="4127602"/>
              <a:ext cx="752621" cy="70338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49360" y="4125351"/>
              <a:ext cx="3648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D</a:t>
              </a:r>
              <a:endParaRPr lang="en-US" sz="4000" dirty="0"/>
            </a:p>
          </p:txBody>
        </p:sp>
      </p:grpSp>
      <p:grpSp>
        <p:nvGrpSpPr>
          <p:cNvPr id="12" name="Group 35"/>
          <p:cNvGrpSpPr/>
          <p:nvPr/>
        </p:nvGrpSpPr>
        <p:grpSpPr>
          <a:xfrm>
            <a:off x="3627406" y="2251"/>
            <a:ext cx="752621" cy="707886"/>
            <a:chOff x="4002258" y="5241109"/>
            <a:chExt cx="752621" cy="707886"/>
          </a:xfrm>
        </p:grpSpPr>
        <p:sp>
          <p:nvSpPr>
            <p:cNvPr id="37" name="Oval 36"/>
            <p:cNvSpPr/>
            <p:nvPr/>
          </p:nvSpPr>
          <p:spPr>
            <a:xfrm>
              <a:off x="4002258" y="5243360"/>
              <a:ext cx="752621" cy="7033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125809" y="5241109"/>
              <a:ext cx="3648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O</a:t>
              </a:r>
              <a:endParaRPr lang="en-US" sz="4000" dirty="0"/>
            </a:p>
          </p:txBody>
        </p:sp>
      </p:grpSp>
      <p:grpSp>
        <p:nvGrpSpPr>
          <p:cNvPr id="13" name="Group 38"/>
          <p:cNvGrpSpPr/>
          <p:nvPr/>
        </p:nvGrpSpPr>
        <p:grpSpPr>
          <a:xfrm>
            <a:off x="3611874" y="701133"/>
            <a:ext cx="752621" cy="707886"/>
            <a:chOff x="4125809" y="4125351"/>
            <a:chExt cx="752621" cy="707886"/>
          </a:xfrm>
        </p:grpSpPr>
        <p:sp>
          <p:nvSpPr>
            <p:cNvPr id="40" name="Oval 39"/>
            <p:cNvSpPr/>
            <p:nvPr/>
          </p:nvSpPr>
          <p:spPr>
            <a:xfrm>
              <a:off x="4125809" y="4127602"/>
              <a:ext cx="752621" cy="70338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49360" y="4125351"/>
              <a:ext cx="3648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D</a:t>
              </a:r>
              <a:endParaRPr lang="en-US" sz="4000" dirty="0"/>
            </a:p>
          </p:txBody>
        </p:sp>
      </p:grpSp>
      <p:grpSp>
        <p:nvGrpSpPr>
          <p:cNvPr id="14" name="Group 56"/>
          <p:cNvGrpSpPr/>
          <p:nvPr/>
        </p:nvGrpSpPr>
        <p:grpSpPr>
          <a:xfrm>
            <a:off x="2859253" y="594662"/>
            <a:ext cx="752621" cy="707886"/>
            <a:chOff x="4002258" y="5241109"/>
            <a:chExt cx="752621" cy="707886"/>
          </a:xfrm>
        </p:grpSpPr>
        <p:sp>
          <p:nvSpPr>
            <p:cNvPr id="58" name="Oval 57"/>
            <p:cNvSpPr/>
            <p:nvPr/>
          </p:nvSpPr>
          <p:spPr>
            <a:xfrm>
              <a:off x="4002258" y="5243360"/>
              <a:ext cx="752621" cy="7033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125809" y="5241109"/>
              <a:ext cx="3648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O</a:t>
              </a:r>
              <a:endParaRPr lang="en-US" sz="4000" dirty="0"/>
            </a:p>
          </p:txBody>
        </p:sp>
      </p:grpSp>
      <p:grpSp>
        <p:nvGrpSpPr>
          <p:cNvPr id="15" name="Group 59"/>
          <p:cNvGrpSpPr/>
          <p:nvPr/>
        </p:nvGrpSpPr>
        <p:grpSpPr>
          <a:xfrm>
            <a:off x="3139017" y="1409019"/>
            <a:ext cx="752621" cy="707886"/>
            <a:chOff x="4125809" y="4125351"/>
            <a:chExt cx="752621" cy="707886"/>
          </a:xfrm>
        </p:grpSpPr>
        <p:sp>
          <p:nvSpPr>
            <p:cNvPr id="61" name="Oval 60"/>
            <p:cNvSpPr/>
            <p:nvPr/>
          </p:nvSpPr>
          <p:spPr>
            <a:xfrm>
              <a:off x="4125809" y="4127602"/>
              <a:ext cx="752621" cy="70338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249360" y="4125351"/>
              <a:ext cx="3648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D</a:t>
              </a:r>
              <a:endParaRPr lang="en-US" sz="4000" dirty="0"/>
            </a:p>
          </p:txBody>
        </p:sp>
      </p:grpSp>
      <p:sp>
        <p:nvSpPr>
          <p:cNvPr id="34" name="Freeform 33"/>
          <p:cNvSpPr/>
          <p:nvPr/>
        </p:nvSpPr>
        <p:spPr>
          <a:xfrm>
            <a:off x="3139017" y="546100"/>
            <a:ext cx="3222624" cy="1755775"/>
          </a:xfrm>
          <a:custGeom>
            <a:avLst/>
            <a:gdLst>
              <a:gd name="connsiteX0" fmla="*/ 2499783 w 3222624"/>
              <a:gd name="connsiteY0" fmla="*/ 0 h 1755775"/>
              <a:gd name="connsiteX1" fmla="*/ 2944283 w 3222624"/>
              <a:gd name="connsiteY1" fmla="*/ 273050 h 1755775"/>
              <a:gd name="connsiteX2" fmla="*/ 829733 w 3222624"/>
              <a:gd name="connsiteY2" fmla="*/ 139700 h 1755775"/>
              <a:gd name="connsiteX3" fmla="*/ 4233 w 3222624"/>
              <a:gd name="connsiteY3" fmla="*/ 901700 h 1755775"/>
              <a:gd name="connsiteX4" fmla="*/ 804333 w 3222624"/>
              <a:gd name="connsiteY4" fmla="*/ 1638300 h 1755775"/>
              <a:gd name="connsiteX5" fmla="*/ 975783 w 3222624"/>
              <a:gd name="connsiteY5" fmla="*/ 1606550 h 1755775"/>
              <a:gd name="connsiteX6" fmla="*/ 931333 w 3222624"/>
              <a:gd name="connsiteY6" fmla="*/ 1612900 h 175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2624" h="1755775">
                <a:moveTo>
                  <a:pt x="2499783" y="0"/>
                </a:moveTo>
                <a:cubicBezTo>
                  <a:pt x="2861203" y="124883"/>
                  <a:pt x="3222624" y="249767"/>
                  <a:pt x="2944283" y="273050"/>
                </a:cubicBezTo>
                <a:cubicBezTo>
                  <a:pt x="2665942" y="296333"/>
                  <a:pt x="1319741" y="34925"/>
                  <a:pt x="829733" y="139700"/>
                </a:cubicBezTo>
                <a:cubicBezTo>
                  <a:pt x="339725" y="244475"/>
                  <a:pt x="8466" y="651933"/>
                  <a:pt x="4233" y="901700"/>
                </a:cubicBezTo>
                <a:cubicBezTo>
                  <a:pt x="0" y="1151467"/>
                  <a:pt x="642408" y="1520825"/>
                  <a:pt x="804333" y="1638300"/>
                </a:cubicBezTo>
                <a:cubicBezTo>
                  <a:pt x="966258" y="1755775"/>
                  <a:pt x="954616" y="1610783"/>
                  <a:pt x="975783" y="1606550"/>
                </a:cubicBezTo>
                <a:cubicBezTo>
                  <a:pt x="996950" y="1602317"/>
                  <a:pt x="964141" y="1607608"/>
                  <a:pt x="931333" y="1612900"/>
                </a:cubicBezTo>
              </a:path>
            </a:pathLst>
          </a:cu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>
            <a:stCxn id="62" idx="0"/>
          </p:cNvCxnSpPr>
          <p:nvPr/>
        </p:nvCxnSpPr>
        <p:spPr>
          <a:xfrm flipV="1">
            <a:off x="3444987" y="869946"/>
            <a:ext cx="446651" cy="53907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3219" y="1519516"/>
            <a:ext cx="8651630" cy="461399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Located in Newton, MA.  5 miles outside of Boston.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Division III Lacrosse Program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6x North Atlantic Conference Champions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2x Great Northeast Athletic Conference Champions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4 NCAA tournament appearances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2010 NCAA Statistical Champion:  Man Down Defense - .907</a:t>
            </a:r>
          </a:p>
        </p:txBody>
      </p:sp>
    </p:spTree>
    <p:extLst>
      <p:ext uri="{BB962C8B-B14F-4D97-AF65-F5344CB8AC3E}">
        <p14:creationId xmlns:p14="http://schemas.microsoft.com/office/powerpoint/2010/main" val="1361275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916430"/>
            <a:ext cx="441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</a:rPr>
              <a:t>5:30pm - 6:30pm</a:t>
            </a:r>
          </a:p>
          <a:p>
            <a:pPr algn="ctr"/>
            <a:endParaRPr lang="en-US" sz="2400" b="1" dirty="0">
              <a:solidFill>
                <a:srgbClr val="FFC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Room: 314-317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Character</a:t>
            </a:r>
          </a:p>
          <a:p>
            <a:pPr algn="ctr"/>
            <a:r>
              <a:rPr lang="en-US" sz="2000" dirty="0" smtClean="0"/>
              <a:t>John Danowski, Duke University</a:t>
            </a:r>
            <a:endParaRPr lang="en-US" sz="2000" b="1" dirty="0" smtClean="0"/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78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79828" y="1519516"/>
            <a:ext cx="8510953" cy="4557728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b="1" dirty="0" smtClean="0">
                <a:solidFill>
                  <a:schemeClr val="bg1"/>
                </a:solidFill>
              </a:rPr>
              <a:t>Questions?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Andrew Fink, Head Coach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Mount Ida College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AEFink@mountida.edu / (617) </a:t>
            </a:r>
            <a:r>
              <a:rPr lang="en-US" dirty="0" smtClean="0">
                <a:solidFill>
                  <a:schemeClr val="bg1"/>
                </a:solidFill>
              </a:rPr>
              <a:t>928-4731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www.xcellacrosse.com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75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916430"/>
            <a:ext cx="441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</a:rPr>
              <a:t>5:30pm - 6:30pm</a:t>
            </a:r>
          </a:p>
          <a:p>
            <a:pPr algn="ctr"/>
            <a:endParaRPr lang="en-US" sz="2400" b="1" dirty="0">
              <a:solidFill>
                <a:srgbClr val="FFC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Room: 314-317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Character</a:t>
            </a:r>
          </a:p>
          <a:p>
            <a:pPr algn="ctr"/>
            <a:r>
              <a:rPr lang="en-US" sz="2000" dirty="0" smtClean="0"/>
              <a:t>John Danowski, Duke University</a:t>
            </a:r>
            <a:endParaRPr lang="en-US" sz="2000" b="1" dirty="0" smtClean="0"/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32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3219" y="1519516"/>
            <a:ext cx="8651630" cy="3707577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Year Presenting at US Lacrosse Convention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2009 – Offense/Defense:  Strategy and Adjustments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2010 – Team Defense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2011 – Zone Defense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2012 – Man Down Defense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2015 – Defense Using Your Hands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3219" y="5268036"/>
            <a:ext cx="8651630" cy="5049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Past presentations available at XCELLacrosse.com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38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79828" y="1519516"/>
            <a:ext cx="8510953" cy="4557728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b="1" dirty="0" smtClean="0">
                <a:solidFill>
                  <a:schemeClr val="bg1"/>
                </a:solidFill>
              </a:rPr>
              <a:t>Foundations of Sound Defense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Fundamentals!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Positioning and using your feet, no lunging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Controlled, strategic, well timed checks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Controlling ball carrier and not taking the ball away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Playing the angles, containment of offensive player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Defender keeps stick up field</a:t>
            </a:r>
          </a:p>
          <a:p>
            <a:pPr eaLnBrk="1" hangingPunct="1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75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79828" y="1519516"/>
            <a:ext cx="8510953" cy="4557728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b="1" dirty="0" smtClean="0">
                <a:solidFill>
                  <a:schemeClr val="bg1"/>
                </a:solidFill>
              </a:rPr>
              <a:t>The “Ida Way” Defense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 not create mistakes or give the advantage to the offense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Players can throw three check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Lift Check (no riding the hip)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Poke and cross-poke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Slap downs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16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79828" y="1519516"/>
            <a:ext cx="8510953" cy="4557728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b="1" dirty="0" smtClean="0">
                <a:solidFill>
                  <a:schemeClr val="bg1"/>
                </a:solidFill>
              </a:rPr>
              <a:t>The “Ida Way” Defense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Banned list of checks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Wrap checks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Back wraps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Over the head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Kayaks and other fancy checks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Quick way to find yourself on the bench is to throw one of the banned checks</a:t>
            </a:r>
          </a:p>
          <a:p>
            <a:pPr eaLnBrk="1" hangingPunct="1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3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821_oag_nfl-penalty-fl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4027" y="1600201"/>
            <a:ext cx="6335946" cy="422231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79828" y="1519516"/>
            <a:ext cx="8510953" cy="4557728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b="1" dirty="0" smtClean="0">
                <a:solidFill>
                  <a:schemeClr val="bg1"/>
                </a:solidFill>
              </a:rPr>
              <a:t>The Game Has Changed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Era of physical play and the body check are over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Officials are cracking down on physical play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Safety is paramount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Advantage goes to offense and attacking player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 threat of a hard slide or physical body check</a:t>
            </a:r>
          </a:p>
        </p:txBody>
      </p:sp>
    </p:spTree>
    <p:extLst>
      <p:ext uri="{BB962C8B-B14F-4D97-AF65-F5344CB8AC3E}">
        <p14:creationId xmlns:p14="http://schemas.microsoft.com/office/powerpoint/2010/main" val="1361275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barc-main-laxgloves-113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711" y="1758463"/>
            <a:ext cx="8680578" cy="343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75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223</TotalTime>
  <Words>224</Words>
  <Application>Microsoft Office PowerPoint</Application>
  <PresentationFormat>On-screen Show (4:3)</PresentationFormat>
  <Paragraphs>118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 Black </vt:lpstr>
      <vt:lpstr>Defense Using Your Hands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 Lacrosse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Hughes, Heather</dc:creator>
  <cp:lastModifiedBy>HP</cp:lastModifiedBy>
  <cp:revision>37</cp:revision>
  <dcterms:created xsi:type="dcterms:W3CDTF">2014-09-29T15:42:41Z</dcterms:created>
  <dcterms:modified xsi:type="dcterms:W3CDTF">2015-01-23T18:39:36Z</dcterms:modified>
</cp:coreProperties>
</file>